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3"/>
  </p:notesMasterIdLst>
  <p:sldIdLst>
    <p:sldId id="256" r:id="rId2"/>
    <p:sldId id="463" r:id="rId3"/>
    <p:sldId id="510" r:id="rId4"/>
    <p:sldId id="511" r:id="rId5"/>
    <p:sldId id="512" r:id="rId6"/>
    <p:sldId id="513" r:id="rId7"/>
    <p:sldId id="514" r:id="rId8"/>
    <p:sldId id="515" r:id="rId9"/>
    <p:sldId id="516" r:id="rId10"/>
    <p:sldId id="517" r:id="rId11"/>
    <p:sldId id="518" r:id="rId12"/>
    <p:sldId id="519" r:id="rId13"/>
    <p:sldId id="521" r:id="rId14"/>
    <p:sldId id="522" r:id="rId15"/>
    <p:sldId id="520" r:id="rId16"/>
    <p:sldId id="477" r:id="rId17"/>
    <p:sldId id="399" r:id="rId18"/>
    <p:sldId id="409" r:id="rId19"/>
    <p:sldId id="481" r:id="rId20"/>
    <p:sldId id="482" r:id="rId21"/>
    <p:sldId id="50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75" autoAdjust="0"/>
    <p:restoredTop sz="95326" autoAdjust="0"/>
  </p:normalViewPr>
  <p:slideViewPr>
    <p:cSldViewPr snapToGrid="0">
      <p:cViewPr varScale="1">
        <p:scale>
          <a:sx n="70" d="100"/>
          <a:sy n="70" d="100"/>
        </p:scale>
        <p:origin x="101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212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oyuztechnologies/HPC_Training/blob/master/Day%2014/Exercise_P1_Fiori_Integration/webapp/view/View1.view.xml" TargetMode="External"/><Relationship Id="rId13" Type="http://schemas.openxmlformats.org/officeDocument/2006/relationships/hyperlink" Target="https://github.com/soyuztechnologies/HPC_Training/blob/master/Day%2014/Exercise_P2_GetSingle/webapp/view/View2.view.xml" TargetMode="External"/><Relationship Id="rId3" Type="http://schemas.openxmlformats.org/officeDocument/2006/relationships/image" Target="../media/image32.jpeg"/><Relationship Id="rId7" Type="http://schemas.openxmlformats.org/officeDocument/2006/relationships/hyperlink" Target="https://github.com/soyuztechnologies/HPC_Training/blob/master/Day%2014/Exercise_P1_Fiori_Integration/package.json" TargetMode="External"/><Relationship Id="rId12" Type="http://schemas.openxmlformats.org/officeDocument/2006/relationships/hyperlink" Target="https://github.com/soyuztechnologies/HPC_Training/blob/master/Day%2014/Exercise_P2_GetSingle/webapp/controller/View1.controller.j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HPC_Training/blob/master/Day%2014/Exercise_P1_Fiori_Integration/ui5.yaml" TargetMode="External"/><Relationship Id="rId11" Type="http://schemas.openxmlformats.org/officeDocument/2006/relationships/hyperlink" Target="https://github.com/soyuztechnologies/HPC_Training/blob/master/Day%2014/Exercise_P2_GetSingle/webapp/view/View1.view.xml" TargetMode="External"/><Relationship Id="rId5" Type="http://schemas.openxmlformats.org/officeDocument/2006/relationships/hyperlink" Target="https://github.com/soyuztechnologies/HPC_Training/blob/master/Day%2014/Exercise_P1_Fiori_Integration/webapp/manifest.json" TargetMode="External"/><Relationship Id="rId15" Type="http://schemas.openxmlformats.org/officeDocument/2006/relationships/hyperlink" Target="https://github.com/soyuztechnologies/HPC_Training/blob/master/Day%2014/Exercise_P2_GetSingle/webapp/fragments/MoreInfo.fragment.xml" TargetMode="External"/><Relationship Id="rId10" Type="http://schemas.openxmlformats.org/officeDocument/2006/relationships/hyperlink" Target="https://github.com/soyuztechnologies/HPC_Training/blob/master/Day%2014/ui5.yaml_forVSCode/ui5-local.yaml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github.com/soyuztechnologies/HPC_Training/blob/master/Day%2014/ui5.yaml_forVSCode/ui5.yaml" TargetMode="External"/><Relationship Id="rId14" Type="http://schemas.openxmlformats.org/officeDocument/2006/relationships/hyperlink" Target="https://github.com/soyuztechnologies/HPC_Training/blob/master/Day%2014/Exercise_P2_GetSingle/webapp/controller/View2.controller.j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jpeg"/><Relationship Id="rId7" Type="http://schemas.openxmlformats.org/officeDocument/2006/relationships/image" Target="../media/image4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tiff"/><Relationship Id="rId5" Type="http://schemas.openxmlformats.org/officeDocument/2006/relationships/image" Target="../media/image38.tiff"/><Relationship Id="rId10" Type="http://schemas.openxmlformats.org/officeDocument/2006/relationships/image" Target="../media/image2.png"/><Relationship Id="rId4" Type="http://schemas.openxmlformats.org/officeDocument/2006/relationships/image" Target="../media/image37.tiff"/><Relationship Id="rId9" Type="http://schemas.openxmlformats.org/officeDocument/2006/relationships/hyperlink" Target="https://anubhavtraining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42.jpg"/><Relationship Id="rId7" Type="http://schemas.openxmlformats.org/officeDocument/2006/relationships/image" Target="../media/image44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43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tools.hana.ondemand.com/#cloud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8443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2B236B0C-CCFC-4865-82E6-D5B31E09F662}"/>
              </a:ext>
            </a:extLst>
          </p:cNvPr>
          <p:cNvSpPr/>
          <p:nvPr/>
        </p:nvSpPr>
        <p:spPr>
          <a:xfrm>
            <a:off x="0" y="993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20EACB-8B27-48F3-B0A4-C392EDA08B28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C107D-59AF-4479-84A9-3FD91FCA8EE9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 &amp; Shekhar Vedi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B194EF-BAE7-40EE-9ED8-5CFA03B61A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CD6BA4-744F-42D6-BF13-89CC76FB8627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14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completed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 have 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one with Connect , now we are now successfully connected to cloud using SCC.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AFFD8A-2549-4A70-9456-CFD677FE6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53" y="1148422"/>
            <a:ext cx="10928093" cy="523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3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9536863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CORS – Cross Origin Resource Sharing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282536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>
                <a:solidFill>
                  <a:prstClr val="black"/>
                </a:solidFill>
                <a:latin typeface="Calibri"/>
              </a:rPr>
              <a:t>It is a browser security policy which prevent us connecting to a domain while running web page on a different domain.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C8BA06-C7DF-4E06-A1DD-9F7A5C1A69B2}"/>
              </a:ext>
            </a:extLst>
          </p:cNvPr>
          <p:cNvSpPr/>
          <p:nvPr/>
        </p:nvSpPr>
        <p:spPr>
          <a:xfrm>
            <a:off x="2009280" y="1992213"/>
            <a:ext cx="1944216" cy="1152128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Browser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E22818-7435-4CD9-9D53-E437300DA596}"/>
              </a:ext>
            </a:extLst>
          </p:cNvPr>
          <p:cNvSpPr/>
          <p:nvPr/>
        </p:nvSpPr>
        <p:spPr>
          <a:xfrm>
            <a:off x="10786856" y="1940598"/>
            <a:ext cx="648072" cy="1368152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3A9F850-CF75-40D5-AC54-A6DB4E198DA8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3953496" y="2568277"/>
            <a:ext cx="6833360" cy="56397"/>
          </a:xfrm>
          <a:prstGeom prst="straightConnector1">
            <a:avLst/>
          </a:prstGeom>
          <a:noFill/>
          <a:ln w="9525" cap="flat" cmpd="sng" algn="ctr">
            <a:solidFill>
              <a:srgbClr val="26276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A543D6B-CAA6-4302-AD59-5BC09EFA3D24}"/>
              </a:ext>
            </a:extLst>
          </p:cNvPr>
          <p:cNvSpPr txBox="1"/>
          <p:nvPr/>
        </p:nvSpPr>
        <p:spPr>
          <a:xfrm>
            <a:off x="5127700" y="2595117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sz="2400" dirty="0">
                <a:solidFill>
                  <a:prstClr val="black"/>
                </a:solidFill>
                <a:latin typeface="Segoe UI"/>
              </a:rPr>
              <a:t>Facebook.com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2F0B1B1-B8C8-403A-8BA2-64D95D7AC311}"/>
              </a:ext>
            </a:extLst>
          </p:cNvPr>
          <p:cNvSpPr/>
          <p:nvPr/>
        </p:nvSpPr>
        <p:spPr>
          <a:xfrm>
            <a:off x="6257752" y="4188457"/>
            <a:ext cx="1368152" cy="792088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Another Server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A223B6AD-8965-4A3D-A43F-6F8480DA5250}"/>
              </a:ext>
            </a:extLst>
          </p:cNvPr>
          <p:cNvCxnSpPr>
            <a:cxnSpLocks/>
            <a:stCxn id="21" idx="2"/>
            <a:endCxn id="26" idx="1"/>
          </p:cNvCxnSpPr>
          <p:nvPr/>
        </p:nvCxnSpPr>
        <p:spPr>
          <a:xfrm rot="16200000" flipH="1">
            <a:off x="3899490" y="2226239"/>
            <a:ext cx="1440160" cy="3276364"/>
          </a:xfrm>
          <a:prstGeom prst="bentConnector2">
            <a:avLst/>
          </a:prstGeom>
          <a:noFill/>
          <a:ln w="9525" cap="flat" cmpd="sng" algn="ctr">
            <a:solidFill>
              <a:srgbClr val="26276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61DF12F-8019-442E-A9FC-0A147DADC8C4}"/>
              </a:ext>
            </a:extLst>
          </p:cNvPr>
          <p:cNvSpPr txBox="1"/>
          <p:nvPr/>
        </p:nvSpPr>
        <p:spPr>
          <a:xfrm>
            <a:off x="3233416" y="4241981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sz="2400" dirty="0">
                <a:solidFill>
                  <a:prstClr val="black"/>
                </a:solidFill>
                <a:latin typeface="Segoe UI"/>
              </a:rPr>
              <a:t>Google.com</a:t>
            </a:r>
          </a:p>
        </p:txBody>
      </p:sp>
      <p:sp>
        <p:nvSpPr>
          <p:cNvPr id="29" name="&quot;Not Allowed&quot; Symbol 28">
            <a:extLst>
              <a:ext uri="{FF2B5EF4-FFF2-40B4-BE49-F238E27FC236}">
                <a16:creationId xmlns:a16="http://schemas.microsoft.com/office/drawing/2014/main" id="{4261A446-07BB-49D9-8372-996BE1223F74}"/>
              </a:ext>
            </a:extLst>
          </p:cNvPr>
          <p:cNvSpPr/>
          <p:nvPr/>
        </p:nvSpPr>
        <p:spPr>
          <a:xfrm>
            <a:off x="2549340" y="3485458"/>
            <a:ext cx="864096" cy="720957"/>
          </a:xfrm>
          <a:prstGeom prst="noSmoking">
            <a:avLst/>
          </a:prstGeom>
          <a:solidFill>
            <a:srgbClr val="FF0000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46DF99-17E8-4E82-9164-DC62FCD6A018}"/>
              </a:ext>
            </a:extLst>
          </p:cNvPr>
          <p:cNvSpPr/>
          <p:nvPr/>
        </p:nvSpPr>
        <p:spPr>
          <a:xfrm>
            <a:off x="4260217" y="2125096"/>
            <a:ext cx="60928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1218987"/>
            <a:r>
              <a:rPr lang="en-US" sz="1050" dirty="0">
                <a:solidFill>
                  <a:prstClr val="black"/>
                </a:solidFill>
                <a:latin typeface="Segoe UI"/>
              </a:rPr>
              <a:t>https://workspaces-ws-7qbs5-app3.eu10.trial.applicationstudio.cloud.sap/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2EDFFC2-A482-4408-8F4F-F932A021CFDB}"/>
              </a:ext>
            </a:extLst>
          </p:cNvPr>
          <p:cNvSpPr/>
          <p:nvPr/>
        </p:nvSpPr>
        <p:spPr>
          <a:xfrm>
            <a:off x="907083" y="4631377"/>
            <a:ext cx="60928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1218987"/>
            <a:r>
              <a:rPr lang="en-US" sz="1100" dirty="0">
                <a:solidFill>
                  <a:prstClr val="black"/>
                </a:solidFill>
                <a:latin typeface="Segoe UI"/>
              </a:rPr>
              <a:t>http://103.207.171.202:8021</a:t>
            </a:r>
            <a:r>
              <a:rPr lang="en-US" sz="1100" b="1" dirty="0">
                <a:solidFill>
                  <a:srgbClr val="FF0000"/>
                </a:solidFill>
                <a:latin typeface="Segoe UI"/>
              </a:rPr>
              <a:t>/sap</a:t>
            </a:r>
            <a:r>
              <a:rPr lang="en-US" sz="1100" dirty="0">
                <a:solidFill>
                  <a:prstClr val="black"/>
                </a:solidFill>
                <a:latin typeface="Segoe UI"/>
              </a:rPr>
              <a:t>/opu/odata/sap/ZOCT_ODATA_SRV/$metadata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716B266-DD46-4146-80EA-91972EF2632C}"/>
              </a:ext>
            </a:extLst>
          </p:cNvPr>
          <p:cNvSpPr/>
          <p:nvPr/>
        </p:nvSpPr>
        <p:spPr>
          <a:xfrm>
            <a:off x="8966140" y="2386706"/>
            <a:ext cx="1512168" cy="438345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Proxy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016B38E-49CC-4646-9C62-87FC2DE7D3C2}"/>
              </a:ext>
            </a:extLst>
          </p:cNvPr>
          <p:cNvCxnSpPr>
            <a:cxnSpLocks/>
            <a:stCxn id="32" idx="2"/>
            <a:endCxn id="26" idx="0"/>
          </p:cNvCxnSpPr>
          <p:nvPr/>
        </p:nvCxnSpPr>
        <p:spPr>
          <a:xfrm rot="5400000">
            <a:off x="7650323" y="2116556"/>
            <a:ext cx="1363406" cy="2780396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26276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D79FC58E-84EA-458A-9459-AE92A7AFC448}"/>
              </a:ext>
            </a:extLst>
          </p:cNvPr>
          <p:cNvSpPr/>
          <p:nvPr/>
        </p:nvSpPr>
        <p:spPr>
          <a:xfrm>
            <a:off x="849003" y="5318123"/>
            <a:ext cx="85074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US" sz="2400" dirty="0">
                <a:solidFill>
                  <a:prstClr val="black"/>
                </a:solidFill>
                <a:latin typeface="Segoe UI"/>
              </a:rPr>
              <a:t>https://www.npmjs.com/package/@sap/ux-ui5-tooling</a:t>
            </a:r>
          </a:p>
        </p:txBody>
      </p:sp>
    </p:spTree>
    <p:extLst>
      <p:ext uri="{BB962C8B-B14F-4D97-AF65-F5344CB8AC3E}">
        <p14:creationId xmlns:p14="http://schemas.microsoft.com/office/powerpoint/2010/main" val="4258933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0336964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Integration of OData in our Fiori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67209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Steps to Integrate our Fiori app with the OData service we have created.</a:t>
            </a:r>
          </a:p>
          <a:p>
            <a:pPr algn="just"/>
            <a:r>
              <a:rPr lang="en-US" dirty="0"/>
              <a:t>Step 1: </a:t>
            </a:r>
            <a:r>
              <a:rPr lang="en-US" dirty="0">
                <a:solidFill>
                  <a:prstClr val="black"/>
                </a:solidFill>
              </a:rPr>
              <a:t>Go to manifest.json and define a data source in sap.app section.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2: Go to sap.ui5 section and create a default data model for this data source</a:t>
            </a:r>
          </a:p>
          <a:p>
            <a:pPr algn="just" defTabSz="914126"/>
            <a:r>
              <a:rPr lang="en-US" b="1" dirty="0">
                <a:solidFill>
                  <a:prstClr val="black"/>
                </a:solidFill>
              </a:rPr>
              <a:t>TO AVOID CORS issue in BAS tool so we can connect to our SAP SERVER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3: Add a dev-dependency in package.json file to latest UI5 tooling - </a:t>
            </a:r>
            <a:r>
              <a:rPr lang="en-US" dirty="0"/>
              <a:t>@sap/ux-ui5-tooling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4: Also add a section called UI5 in package.json to use the tooling for the project.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5: We will cheat the browser by adding a proxy module, this proxy module will re-direct all the calls starring /sap top our SAP Server via destination. In ui5.yaml file provide middleware configuration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6: Test app using </a:t>
            </a:r>
            <a:r>
              <a:rPr lang="en-US" b="1" dirty="0">
                <a:solidFill>
                  <a:prstClr val="black"/>
                </a:solidFill>
              </a:rPr>
              <a:t>ui5 serve or fiori run </a:t>
            </a:r>
            <a:r>
              <a:rPr lang="en-US" dirty="0">
                <a:solidFill>
                  <a:prstClr val="black"/>
                </a:solidFill>
              </a:rPr>
              <a:t>command</a:t>
            </a:r>
          </a:p>
          <a:p>
            <a:pPr algn="just" defTabSz="914126"/>
            <a:endParaRPr lang="en-US" dirty="0">
              <a:solidFill>
                <a:prstClr val="black"/>
              </a:solidFill>
            </a:endParaRP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7: Binding with ODATA entityset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965909-1AE4-40AE-AA27-CED33FC91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312" y="2117972"/>
            <a:ext cx="3386849" cy="10590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4F34FA-8DF2-41A3-9F4C-3B89AE3BD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312" y="791686"/>
            <a:ext cx="3386849" cy="12604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4FCFE3-488A-475A-AF6A-2DA0BC594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6313" y="3255320"/>
            <a:ext cx="3386849" cy="151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DBF6CB-E9F2-4FAD-A7C8-BFD87B96D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0117" y="5120605"/>
            <a:ext cx="3501928" cy="16737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611603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9786245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Configuring ui5.yaml for VS Code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use the OData service in VS Code we must configure the ui5.yaml file according to that. We need to configure it according to the below format. 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41535E-2775-4E38-AB42-7B6D212C8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877" y="1486977"/>
            <a:ext cx="5632801" cy="41436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9D7DEC-1162-4824-970E-BA6A0A8EA5FB}"/>
              </a:ext>
            </a:extLst>
          </p:cNvPr>
          <p:cNvSpPr txBox="1"/>
          <p:nvPr/>
        </p:nvSpPr>
        <p:spPr>
          <a:xfrm>
            <a:off x="261763" y="1425421"/>
            <a:ext cx="467331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specVersion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'2.5'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fiorilikeapp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application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customMiddleware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-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fiori-tools-proxy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afterMiddleware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compression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configuration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ignoreCertError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backend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/sap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http://&lt;hostname&gt;:&lt;port&gt;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ui5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-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/resources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-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/test-resources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https://ui5.sap.com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 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-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fiori-tools-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appreload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afterMiddleware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compression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configuration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35729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webapp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17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ui5-local.yaml configuration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run and access the OData service in application in a local environment we also need a ui5-local.yaml file. The structure of ui5-local.yaml file is shown below: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A637ED-F1C9-4B14-94F7-9415E8585F33}"/>
              </a:ext>
            </a:extLst>
          </p:cNvPr>
          <p:cNvSpPr txBox="1"/>
          <p:nvPr/>
        </p:nvSpPr>
        <p:spPr>
          <a:xfrm>
            <a:off x="261764" y="1381457"/>
            <a:ext cx="6094324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specVersion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'2.4'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'project1'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application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framework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SAPUI5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'1.97.1'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libraries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sap.f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sap.m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sap.suite.ui.generic.template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sap.ui.comp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sap.ui.core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sap.ui.generic.app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sap.ui.table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sap.ushell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themelib_sap_fiori_3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customMiddleware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fiori-tools-proxy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afterMiddleware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compression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configuration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ignoreCertError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If set to true, certificate errors will be ignored. E.g. self-signed certificates will be accepted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backend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/sap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http://103.207.171.202:8021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fiori-tools-</a:t>
            </a:r>
            <a:r>
              <a:rPr lang="en-US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appreload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afterMiddleware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compression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configuration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35729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webapp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55298-1DEA-4AD9-9157-8AE5191C3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803" y="1301070"/>
            <a:ext cx="4890875" cy="513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172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ogramming concept illustration Free Vector">
            <a:extLst>
              <a:ext uri="{FF2B5EF4-FFF2-40B4-BE49-F238E27FC236}">
                <a16:creationId xmlns:a16="http://schemas.microsoft.com/office/drawing/2014/main" id="{809B1D77-77CC-435B-86B0-B46353A0D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635" y="2146587"/>
            <a:ext cx="3759449" cy="375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251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exercise we will add the configuration to Integrate the OData with our existing app. </a:t>
            </a:r>
          </a:p>
          <a:p>
            <a:r>
              <a:rPr lang="en-US" dirty="0"/>
              <a:t>And we will bind the View1 with the OData model.</a:t>
            </a:r>
          </a:p>
          <a:p>
            <a:r>
              <a:rPr lang="en-US" dirty="0"/>
              <a:t>Along with that we will also see how to read the data of a single product.</a:t>
            </a:r>
          </a:p>
          <a:p>
            <a:r>
              <a:rPr lang="en-US" dirty="0"/>
              <a:t>To do that when we select a product form the product list then the details of that product will be loaded on the View2.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7693E0-20F4-45D0-A230-E4A061616CB9}"/>
              </a:ext>
            </a:extLst>
          </p:cNvPr>
          <p:cNvSpPr txBox="1"/>
          <p:nvPr/>
        </p:nvSpPr>
        <p:spPr>
          <a:xfrm>
            <a:off x="261764" y="1985707"/>
            <a:ext cx="609426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Exercise part 1 code/resource: Configuring the app to access OData and loading the list of products on view1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5"/>
              </a:rPr>
              <a:t>manifest.json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6"/>
              </a:rPr>
              <a:t>ui5.yaml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7"/>
              </a:rPr>
              <a:t>package.json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8"/>
              </a:rPr>
              <a:t>View1.view.xml</a:t>
            </a:r>
            <a:endParaRPr lang="en-US" dirty="0"/>
          </a:p>
          <a:p>
            <a:pPr algn="just"/>
            <a:r>
              <a:rPr lang="en-US" dirty="0"/>
              <a:t>ui5.yaml and ui5-local.yaml config for VS Code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9"/>
              </a:rPr>
              <a:t>ui5.yaml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0"/>
              </a:rPr>
              <a:t>ui5-local.yaml</a:t>
            </a:r>
            <a:endParaRPr lang="en-US" dirty="0"/>
          </a:p>
          <a:p>
            <a:pPr marL="285750" indent="-285750" algn="just">
              <a:buFontTx/>
              <a:buChar char="-"/>
            </a:pPr>
            <a:endParaRPr lang="en-US" dirty="0"/>
          </a:p>
          <a:p>
            <a:pPr algn="just"/>
            <a:r>
              <a:rPr lang="en-US" dirty="0"/>
              <a:t>Exercise part 2 code/resource: Getting the data of single product with association To_Supplier on View2.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1"/>
              </a:rPr>
              <a:t>View1.view.xml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2"/>
              </a:rPr>
              <a:t>View1.controller.js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3"/>
              </a:rPr>
              <a:t>View2.view.xml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4"/>
              </a:rPr>
              <a:t>View2.controller.js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5"/>
              </a:rPr>
              <a:t>MoreInfo.fragment.xml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445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979074" y="31502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14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E00A30C1-DE9E-41BC-8534-F57620FA5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20" y="71978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742950" y="1037049"/>
            <a:ext cx="53523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Method of Calling Funciton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Basics of Connectivity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Steps to Setup the Cloud Connection.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Creating the destination in the BAS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Connecting with cloud connector in BTP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Integrating our Fiori App with the Odata service in BAS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Configuring ui5.yaml file to use oData service in VS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Implementing the Get Entity Set in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Getting the Association in UI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13F1D4B1-B738-41C2-96C5-D2FE25310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703118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Basics of Connectivity and Role of SCC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B2C38A-B6B5-4109-9093-65CEEF01B63F}"/>
              </a:ext>
            </a:extLst>
          </p:cNvPr>
          <p:cNvSpPr txBox="1"/>
          <p:nvPr/>
        </p:nvSpPr>
        <p:spPr>
          <a:xfrm>
            <a:off x="526473" y="915656"/>
            <a:ext cx="105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Internet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AF43B-DAAD-429B-BA9A-5F0616082582}"/>
              </a:ext>
            </a:extLst>
          </p:cNvPr>
          <p:cNvSpPr txBox="1"/>
          <p:nvPr/>
        </p:nvSpPr>
        <p:spPr>
          <a:xfrm>
            <a:off x="6232827" y="915656"/>
            <a:ext cx="105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Intranet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043B69-D394-4D0C-8292-7BB2118B8BB2}"/>
              </a:ext>
            </a:extLst>
          </p:cNvPr>
          <p:cNvCxnSpPr>
            <a:cxnSpLocks/>
          </p:cNvCxnSpPr>
          <p:nvPr/>
        </p:nvCxnSpPr>
        <p:spPr>
          <a:xfrm>
            <a:off x="5907768" y="899721"/>
            <a:ext cx="0" cy="5648861"/>
          </a:xfrm>
          <a:prstGeom prst="line">
            <a:avLst/>
          </a:prstGeom>
          <a:ln w="317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28869F6-F395-4228-93A7-439A7B1FABFD}"/>
              </a:ext>
            </a:extLst>
          </p:cNvPr>
          <p:cNvSpPr/>
          <p:nvPr/>
        </p:nvSpPr>
        <p:spPr>
          <a:xfrm>
            <a:off x="526473" y="1610802"/>
            <a:ext cx="4535049" cy="3260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18FC4-6E6F-48D3-B80D-835AC40878D3}"/>
              </a:ext>
            </a:extLst>
          </p:cNvPr>
          <p:cNvSpPr txBox="1"/>
          <p:nvPr/>
        </p:nvSpPr>
        <p:spPr>
          <a:xfrm>
            <a:off x="526473" y="1610802"/>
            <a:ext cx="2857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BTP (PublicCloud)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0539DB-03C6-4BDA-85B1-C6D7334C9DA7}"/>
              </a:ext>
            </a:extLst>
          </p:cNvPr>
          <p:cNvSpPr/>
          <p:nvPr/>
        </p:nvSpPr>
        <p:spPr>
          <a:xfrm>
            <a:off x="1043709" y="2539398"/>
            <a:ext cx="3500575" cy="82203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7AC1EB-BE6C-4A84-97A0-667B78DEC013}"/>
              </a:ext>
            </a:extLst>
          </p:cNvPr>
          <p:cNvSpPr txBox="1"/>
          <p:nvPr/>
        </p:nvSpPr>
        <p:spPr>
          <a:xfrm>
            <a:off x="1302150" y="2772365"/>
            <a:ext cx="3343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Business Application Studio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D1646-9436-4141-8175-86D77294C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709" y="2557211"/>
            <a:ext cx="188323" cy="21515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6CBD787-6CCF-4ABF-ACF7-57B09DF79473}"/>
              </a:ext>
            </a:extLst>
          </p:cNvPr>
          <p:cNvSpPr/>
          <p:nvPr/>
        </p:nvSpPr>
        <p:spPr>
          <a:xfrm>
            <a:off x="1524000" y="3574473"/>
            <a:ext cx="2410689" cy="6003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Destination</a:t>
            </a:r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E66401-2E03-49B4-AD27-5C13F7A4F9E4}"/>
              </a:ext>
            </a:extLst>
          </p:cNvPr>
          <p:cNvSpPr/>
          <p:nvPr/>
        </p:nvSpPr>
        <p:spPr>
          <a:xfrm>
            <a:off x="526473" y="516312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S/4 Hana Cloud</a:t>
            </a:r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54C1AF-C23F-47D5-8BB6-6907D2932C97}"/>
              </a:ext>
            </a:extLst>
          </p:cNvPr>
          <p:cNvSpPr/>
          <p:nvPr/>
        </p:nvSpPr>
        <p:spPr>
          <a:xfrm>
            <a:off x="2230581" y="516312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Field Glass</a:t>
            </a:r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5B2DB5-1753-4004-86CC-2736A25C6396}"/>
              </a:ext>
            </a:extLst>
          </p:cNvPr>
          <p:cNvSpPr/>
          <p:nvPr/>
        </p:nvSpPr>
        <p:spPr>
          <a:xfrm>
            <a:off x="3934689" y="521298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Sales Force</a:t>
            </a:r>
            <a:endParaRPr lang="en-IN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79B78C3-3963-4A54-A6A0-1780D87940DB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rot="5400000">
            <a:off x="1383146" y="3816927"/>
            <a:ext cx="988291" cy="17041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B1ADA6D-7383-40FD-A4B8-D0A2CF3416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55856" y="3788647"/>
            <a:ext cx="1038151" cy="1704107"/>
          </a:xfrm>
          <a:prstGeom prst="bentConnector3">
            <a:avLst>
              <a:gd name="adj1" fmla="val 52669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F969A7B-CFD1-435F-AD37-9F0B2843051C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 flipH="1">
            <a:off x="2729344" y="4174836"/>
            <a:ext cx="1" cy="988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Cylinder 23">
            <a:extLst>
              <a:ext uri="{FF2B5EF4-FFF2-40B4-BE49-F238E27FC236}">
                <a16:creationId xmlns:a16="http://schemas.microsoft.com/office/drawing/2014/main" id="{F1BE7DA0-00C4-4896-A83B-EC47EBC53114}"/>
              </a:ext>
            </a:extLst>
          </p:cNvPr>
          <p:cNvSpPr/>
          <p:nvPr/>
        </p:nvSpPr>
        <p:spPr>
          <a:xfrm rot="5400000">
            <a:off x="5568048" y="2587682"/>
            <a:ext cx="711081" cy="119804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81649B-9D48-4F2A-A7C1-A8AF7BBE399F}"/>
              </a:ext>
            </a:extLst>
          </p:cNvPr>
          <p:cNvSpPr txBox="1"/>
          <p:nvPr/>
        </p:nvSpPr>
        <p:spPr>
          <a:xfrm>
            <a:off x="5582710" y="2978464"/>
            <a:ext cx="72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SCC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CBE69AC-907D-40DC-9E8F-88B973FDD0F8}"/>
              </a:ext>
            </a:extLst>
          </p:cNvPr>
          <p:cNvCxnSpPr>
            <a:stCxn id="15" idx="3"/>
            <a:endCxn id="24" idx="3"/>
          </p:cNvCxnSpPr>
          <p:nvPr/>
        </p:nvCxnSpPr>
        <p:spPr>
          <a:xfrm flipV="1">
            <a:off x="3934689" y="3186704"/>
            <a:ext cx="1389879" cy="6879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4762D09-D7A9-46E4-B595-927738F2E3AE}"/>
              </a:ext>
            </a:extLst>
          </p:cNvPr>
          <p:cNvCxnSpPr>
            <a:cxnSpLocks/>
            <a:stCxn id="24" idx="1"/>
            <a:endCxn id="28" idx="1"/>
          </p:cNvCxnSpPr>
          <p:nvPr/>
        </p:nvCxnSpPr>
        <p:spPr>
          <a:xfrm flipV="1">
            <a:off x="6522610" y="3186703"/>
            <a:ext cx="194712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5221982-C211-413B-9F73-3DC0C5BE56FB}"/>
              </a:ext>
            </a:extLst>
          </p:cNvPr>
          <p:cNvSpPr/>
          <p:nvPr/>
        </p:nvSpPr>
        <p:spPr>
          <a:xfrm>
            <a:off x="8469738" y="1441276"/>
            <a:ext cx="2942613" cy="34908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BW</a:t>
            </a:r>
          </a:p>
          <a:p>
            <a:pPr algn="ctr"/>
            <a:r>
              <a:rPr lang="en-US" dirty="0"/>
              <a:t>SAP ECC</a:t>
            </a:r>
          </a:p>
          <a:p>
            <a:pPr algn="ctr"/>
            <a:r>
              <a:rPr lang="en-US" dirty="0"/>
              <a:t>SAP S/4 Hana</a:t>
            </a:r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036F2F-8E82-40FA-A283-0050BF819AE4}"/>
              </a:ext>
            </a:extLst>
          </p:cNvPr>
          <p:cNvSpPr txBox="1"/>
          <p:nvPr/>
        </p:nvSpPr>
        <p:spPr>
          <a:xfrm>
            <a:off x="8788908" y="1531716"/>
            <a:ext cx="2591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On-premise System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0" name="Speech Bubble: Oval 29">
            <a:extLst>
              <a:ext uri="{FF2B5EF4-FFF2-40B4-BE49-F238E27FC236}">
                <a16:creationId xmlns:a16="http://schemas.microsoft.com/office/drawing/2014/main" id="{A6B5DBEC-38B2-445A-A91C-BB0993BF1599}"/>
              </a:ext>
            </a:extLst>
          </p:cNvPr>
          <p:cNvSpPr/>
          <p:nvPr/>
        </p:nvSpPr>
        <p:spPr>
          <a:xfrm>
            <a:off x="6203746" y="1618879"/>
            <a:ext cx="1970014" cy="616966"/>
          </a:xfrm>
          <a:prstGeom prst="wedgeEllipseCallout">
            <a:avLst>
              <a:gd name="adj1" fmla="val -61801"/>
              <a:gd name="adj2" fmla="val 14524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SAP Cloud Connector</a:t>
            </a:r>
          </a:p>
        </p:txBody>
      </p:sp>
    </p:spTree>
    <p:extLst>
      <p:ext uri="{BB962C8B-B14F-4D97-AF65-F5344CB8AC3E}">
        <p14:creationId xmlns:p14="http://schemas.microsoft.com/office/powerpoint/2010/main" val="2029224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Step 1: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Download SAP JVM and Extract it in the C:\Program Files\Java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0086AB-90E7-4B9D-B483-F53AD9342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21" y="1717962"/>
            <a:ext cx="5021436" cy="37222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D56B5D-6650-42FB-BA6A-73F688023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4846" y="1980134"/>
            <a:ext cx="4008583" cy="3338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2317EBD-30DC-4D49-BD24-BD23B217E780}"/>
              </a:ext>
            </a:extLst>
          </p:cNvPr>
          <p:cNvSpPr/>
          <p:nvPr/>
        </p:nvSpPr>
        <p:spPr>
          <a:xfrm>
            <a:off x="5900883" y="3387271"/>
            <a:ext cx="1376220" cy="524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8915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Download and install the sap Cloud connector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44E878C0-98F5-4E17-9A18-2446DC8A1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366" y="1421042"/>
            <a:ext cx="2675904" cy="22180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A8EB1B-1116-4319-9D6D-09A3889A9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290" y="1487265"/>
            <a:ext cx="2814865" cy="22733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B1FC95-0CCB-4D3B-81CA-9EDFA4267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8950" y="1487265"/>
            <a:ext cx="2814865" cy="22733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0F6026-D427-4B71-858A-C808C3FFA6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8949" y="4234052"/>
            <a:ext cx="2814866" cy="2273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6089C1-F917-45D2-96A0-DDDB6F2AEC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6290" y="4234052"/>
            <a:ext cx="2814865" cy="22733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815AF0-63BD-4459-A667-AAB294C695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366" y="4234052"/>
            <a:ext cx="2814866" cy="2273366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F27AF91D-19E9-4B88-A246-1668EEBA1113}"/>
              </a:ext>
            </a:extLst>
          </p:cNvPr>
          <p:cNvSpPr/>
          <p:nvPr/>
        </p:nvSpPr>
        <p:spPr>
          <a:xfrm>
            <a:off x="3088883" y="2530083"/>
            <a:ext cx="897794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8BBE6FD-47DF-41A2-A16C-54E151B9579C}"/>
              </a:ext>
            </a:extLst>
          </p:cNvPr>
          <p:cNvSpPr/>
          <p:nvPr/>
        </p:nvSpPr>
        <p:spPr>
          <a:xfrm rot="10800000">
            <a:off x="6851154" y="4957004"/>
            <a:ext cx="858058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224F668-4FEC-4E0D-946A-C5895CA775E5}"/>
              </a:ext>
            </a:extLst>
          </p:cNvPr>
          <p:cNvSpPr/>
          <p:nvPr/>
        </p:nvSpPr>
        <p:spPr>
          <a:xfrm>
            <a:off x="6851155" y="2465428"/>
            <a:ext cx="897794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6D7DAC0-C4E7-4FC1-855B-E15389AF9874}"/>
              </a:ext>
            </a:extLst>
          </p:cNvPr>
          <p:cNvSpPr/>
          <p:nvPr/>
        </p:nvSpPr>
        <p:spPr>
          <a:xfrm rot="10800000">
            <a:off x="3178232" y="4936626"/>
            <a:ext cx="858058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F0FA73A-1394-45AD-8904-2CE301359DB0}"/>
              </a:ext>
            </a:extLst>
          </p:cNvPr>
          <p:cNvCxnSpPr>
            <a:stCxn id="9" idx="3"/>
            <a:endCxn id="10" idx="3"/>
          </p:cNvCxnSpPr>
          <p:nvPr/>
        </p:nvCxnSpPr>
        <p:spPr>
          <a:xfrm>
            <a:off x="10563815" y="2623948"/>
            <a:ext cx="12700" cy="2746787"/>
          </a:xfrm>
          <a:prstGeom prst="bentConnector3">
            <a:avLst>
              <a:gd name="adj1" fmla="val 8854543"/>
            </a:avLst>
          </a:prstGeom>
          <a:ln w="165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307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3: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Now your system is ready go to browser and open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https://localhost:8443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(port may changes)</a:t>
            </a:r>
          </a:p>
          <a:p>
            <a:r>
              <a:rPr lang="en-US" sz="1799" dirty="0">
                <a:solidFill>
                  <a:prstClr val="black"/>
                </a:solidFill>
                <a:latin typeface="Calibri"/>
              </a:rPr>
              <a:t>The default credentials are Administrator / manage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E16C7D-937A-42B3-8171-4FBFE2D31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47" y="1644124"/>
            <a:ext cx="4819154" cy="4314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610338-DEB5-48AD-BE92-65BB7EB11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281" y="1610801"/>
            <a:ext cx="4707878" cy="4352817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76697F7-C7DB-410A-BBB9-8A1D0772D6F8}"/>
              </a:ext>
            </a:extLst>
          </p:cNvPr>
          <p:cNvSpPr/>
          <p:nvPr/>
        </p:nvSpPr>
        <p:spPr>
          <a:xfrm>
            <a:off x="5463309" y="3429000"/>
            <a:ext cx="1265381" cy="591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4277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4: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Now we create a connection with our Cloud Account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B25966-8F9B-44AB-9DAD-E03074719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43" y="1309829"/>
            <a:ext cx="10861964" cy="476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62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5: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Check the connection on Hana Cloud Account 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3B02027-CE35-4B2C-8239-371D5ABCB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03" y="1218211"/>
            <a:ext cx="10252364" cy="498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854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6: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Connect on-premise system to cloud using SCC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89A366-DA98-408E-97D4-F0D36518F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56" y="1533287"/>
            <a:ext cx="2555327" cy="2266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762452-0A45-4718-99A6-002D09E24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133" y="1533285"/>
            <a:ext cx="2318327" cy="22660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C5A7C8-E72B-47AA-B0B9-6F5845FA2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4703" y="1504389"/>
            <a:ext cx="2318327" cy="23238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2B1CB9-64BA-40E8-8190-5DED84E0A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5274" y="1533285"/>
            <a:ext cx="2131778" cy="23238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3E081F-DDC3-4E90-83E5-D3B619EF1F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5275" y="4248726"/>
            <a:ext cx="2131778" cy="19239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9BF260-6B2E-47E1-B830-4C5C86B7B8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9199" y="4248726"/>
            <a:ext cx="2449334" cy="19239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30B6E3-9A2E-4C7F-9D6D-FFAD9F2A1C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4133" y="4229872"/>
            <a:ext cx="2318327" cy="1923969"/>
          </a:xfrm>
          <a:prstGeom prst="rect">
            <a:avLst/>
          </a:prstGeom>
        </p:spPr>
      </p:pic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4D5C7E4A-4608-4982-A39A-205A3BACC883}"/>
              </a:ext>
            </a:extLst>
          </p:cNvPr>
          <p:cNvSpPr/>
          <p:nvPr/>
        </p:nvSpPr>
        <p:spPr>
          <a:xfrm>
            <a:off x="3057392" y="2170544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9E33AD4F-A297-4B9D-986B-9CA9A0FB9E23}"/>
              </a:ext>
            </a:extLst>
          </p:cNvPr>
          <p:cNvSpPr/>
          <p:nvPr/>
        </p:nvSpPr>
        <p:spPr>
          <a:xfrm rot="10800000">
            <a:off x="9210672" y="4586676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51C9AD7D-38EE-40C3-A8DF-B1796E680B5D}"/>
              </a:ext>
            </a:extLst>
          </p:cNvPr>
          <p:cNvSpPr/>
          <p:nvPr/>
        </p:nvSpPr>
        <p:spPr>
          <a:xfrm rot="5400000">
            <a:off x="10600939" y="3563423"/>
            <a:ext cx="272670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12DA2C56-BB4B-469C-BDB0-904D4F215A4B}"/>
              </a:ext>
            </a:extLst>
          </p:cNvPr>
          <p:cNvSpPr/>
          <p:nvPr/>
        </p:nvSpPr>
        <p:spPr>
          <a:xfrm>
            <a:off x="9196392" y="2170543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DC2CC9E2-A78B-4F3F-91AC-6ED4649FA7C2}"/>
              </a:ext>
            </a:extLst>
          </p:cNvPr>
          <p:cNvSpPr/>
          <p:nvPr/>
        </p:nvSpPr>
        <p:spPr>
          <a:xfrm>
            <a:off x="6118877" y="2205701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9A8D9E4E-A52F-4E16-8876-A77A3C04DB9C}"/>
              </a:ext>
            </a:extLst>
          </p:cNvPr>
          <p:cNvSpPr/>
          <p:nvPr/>
        </p:nvSpPr>
        <p:spPr>
          <a:xfrm rot="10800000">
            <a:off x="3065040" y="4587698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42BB9AE-B451-481B-B93B-4B65FE07B952}"/>
              </a:ext>
            </a:extLst>
          </p:cNvPr>
          <p:cNvSpPr/>
          <p:nvPr/>
        </p:nvSpPr>
        <p:spPr>
          <a:xfrm rot="10800000">
            <a:off x="6104596" y="4586676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CC1BA66-3620-4824-80C1-7987E28FC1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6456" y="4189286"/>
            <a:ext cx="2678583" cy="192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67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15603</TotalTime>
  <Words>1208</Words>
  <Application>Microsoft Office PowerPoint</Application>
  <PresentationFormat>Widescreen</PresentationFormat>
  <Paragraphs>186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Consolas</vt:lpstr>
      <vt:lpstr>Cooper Black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1122</cp:revision>
  <dcterms:created xsi:type="dcterms:W3CDTF">2016-07-10T03:33:26Z</dcterms:created>
  <dcterms:modified xsi:type="dcterms:W3CDTF">2021-12-28T07:02:07Z</dcterms:modified>
</cp:coreProperties>
</file>